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Proxima Nova" panose="02000506030000020004" pitchFamily="2" charset="0"/>
      <p:regular r:id="rId17"/>
      <p:bold r:id="rId18"/>
      <p:italic r:id="rId19"/>
      <p:boldItalic r:id="rId20"/>
    </p:embeddedFont>
    <p:embeddedFont>
      <p:font typeface="Roboto" panose="02000000000000000000" pitchFamily="2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156" d="100"/>
          <a:sy n="156" d="100"/>
        </p:scale>
        <p:origin x="360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e7d7f90b95_0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e7d7f90b95_0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e86da1b49c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e86da1b49c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ea935d99b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ea935d99bb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ea935d99b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ea935d99bb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e7d7f90b95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e7d7f90b95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e6ab0fe25e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e6ab0fe25e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ea935d99bb_0_18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ea935d99bb_0_18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ea935d99bb_0_1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ea935d99bb_0_1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e7d7f90b95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e7d7f90b95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02729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ea935d99bb_0_2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ea935d99bb_0_2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ea935d99bb_0_2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ea935d99bb_0_2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e6ab0fe25e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e6ab0fe25e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202729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e7d7f90b95_0_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e7d7f90b95_0_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e86da1b49c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e86da1b49c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boto"/>
              <a:buNone/>
              <a:def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2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sz="14000" b="1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"/>
              <a:buNone/>
              <a:defRPr sz="3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None/>
              <a:defRPr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sz="1200">
                <a:solidFill>
                  <a:schemeClr val="lt1"/>
                </a:solidFill>
              </a:defRPr>
            </a:lvl1pPr>
            <a:lvl2pPr lvl="1">
              <a:buNone/>
              <a:defRPr sz="1200">
                <a:solidFill>
                  <a:schemeClr val="lt1"/>
                </a:solidFill>
              </a:defRPr>
            </a:lvl2pPr>
            <a:lvl3pPr lvl="2">
              <a:buNone/>
              <a:defRPr sz="1200">
                <a:solidFill>
                  <a:schemeClr val="lt1"/>
                </a:solidFill>
              </a:defRPr>
            </a:lvl3pPr>
            <a:lvl4pPr lvl="3">
              <a:buNone/>
              <a:defRPr sz="1200">
                <a:solidFill>
                  <a:schemeClr val="lt1"/>
                </a:solidFill>
              </a:defRPr>
            </a:lvl4pPr>
            <a:lvl5pPr lvl="4">
              <a:buNone/>
              <a:defRPr sz="1200">
                <a:solidFill>
                  <a:schemeClr val="lt1"/>
                </a:solidFill>
              </a:defRPr>
            </a:lvl5pPr>
            <a:lvl6pPr lvl="5">
              <a:buNone/>
              <a:defRPr sz="1200">
                <a:solidFill>
                  <a:schemeClr val="lt1"/>
                </a:solidFill>
              </a:defRPr>
            </a:lvl6pPr>
            <a:lvl7pPr lvl="6">
              <a:buNone/>
              <a:defRPr sz="1200">
                <a:solidFill>
                  <a:schemeClr val="lt1"/>
                </a:solidFill>
              </a:defRPr>
            </a:lvl7pPr>
            <a:lvl8pPr lvl="7">
              <a:buNone/>
              <a:defRPr sz="1200">
                <a:solidFill>
                  <a:schemeClr val="lt1"/>
                </a:solidFill>
              </a:defRPr>
            </a:lvl8pPr>
            <a:lvl9pPr lvl="8">
              <a:buNone/>
              <a:defRPr sz="1200"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Roboto"/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sz="4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pearmin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hyperlink" Target="http://drive.google.com/file/d/1Mv-VE3i30fpY4DOODVCExMs6ChCeIgKR/view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hyperlink" Target="http://drive.google.com/file/d/1yKvPbo9_HpuFPVOLCxWS_NadzKmvndBU/view" TargetMode="Externa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lang="en" sz="3600"/>
              <a:t>rintable</a:t>
            </a:r>
            <a:r>
              <a:rPr lang="en" sz="3600">
                <a:latin typeface="Roboto"/>
                <a:ea typeface="Roboto"/>
                <a:cs typeface="Roboto"/>
                <a:sym typeface="Roboto"/>
              </a:rPr>
              <a:t> R</a:t>
            </a:r>
            <a:r>
              <a:rPr lang="en" sz="3600"/>
              <a:t>obotic</a:t>
            </a:r>
            <a:r>
              <a:rPr lang="en" sz="3600">
                <a:latin typeface="Roboto"/>
                <a:ea typeface="Roboto"/>
                <a:cs typeface="Roboto"/>
                <a:sym typeface="Roboto"/>
              </a:rPr>
              <a:t> B</a:t>
            </a:r>
            <a:r>
              <a:rPr lang="en" sz="3600"/>
              <a:t>oat</a:t>
            </a:r>
            <a:r>
              <a:rPr lang="en" sz="3600">
                <a:latin typeface="Roboto"/>
                <a:ea typeface="Roboto"/>
                <a:cs typeface="Roboto"/>
                <a:sym typeface="Roboto"/>
              </a:rPr>
              <a:t> S</a:t>
            </a:r>
            <a:r>
              <a:rPr lang="en" sz="3600"/>
              <a:t>warms</a:t>
            </a:r>
            <a:r>
              <a:rPr lang="en" sz="3600">
                <a:latin typeface="Roboto"/>
                <a:ea typeface="Roboto"/>
                <a:cs typeface="Roboto"/>
                <a:sym typeface="Roboto"/>
              </a:rPr>
              <a:t> W</a:t>
            </a:r>
            <a:r>
              <a:rPr lang="en" sz="3600"/>
              <a:t>ith</a:t>
            </a:r>
            <a:r>
              <a:rPr lang="en" sz="3600">
                <a:latin typeface="Roboto"/>
                <a:ea typeface="Roboto"/>
                <a:cs typeface="Roboto"/>
                <a:sym typeface="Roboto"/>
              </a:rPr>
              <a:t> A</a:t>
            </a:r>
            <a:r>
              <a:rPr lang="en" sz="3600"/>
              <a:t>ctuation and Sensing</a:t>
            </a:r>
            <a:r>
              <a:rPr lang="en" sz="3600">
                <a:latin typeface="Roboto"/>
                <a:ea typeface="Roboto"/>
                <a:cs typeface="Roboto"/>
                <a:sym typeface="Roboto"/>
              </a:rPr>
              <a:t> C</a:t>
            </a:r>
            <a:r>
              <a:rPr lang="en" sz="3600"/>
              <a:t>apabilities</a:t>
            </a:r>
            <a:endParaRPr sz="265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1"/>
          </p:nvPr>
        </p:nvSpPr>
        <p:spPr>
          <a:xfrm>
            <a:off x="510450" y="3182325"/>
            <a:ext cx="3153600" cy="9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Grace Kwak</a:t>
            </a:r>
            <a:endParaRPr sz="9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gracekwak@ucla.edu</a:t>
            </a:r>
            <a:endParaRPr sz="9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Grace LEMKwak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0350" y="3449175"/>
            <a:ext cx="1845999" cy="86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 rotWithShape="1">
          <a:blip r:embed="rId4">
            <a:alphaModFix/>
          </a:blip>
          <a:srcRect r="12480" b="53449"/>
          <a:stretch/>
        </p:blipFill>
        <p:spPr>
          <a:xfrm>
            <a:off x="5962200" y="3372975"/>
            <a:ext cx="2706799" cy="107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Propeller</a:t>
            </a:r>
            <a:endParaRPr/>
          </a:p>
        </p:txBody>
      </p:sp>
      <p:sp>
        <p:nvSpPr>
          <p:cNvPr id="192" name="Google Shape;192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93" name="Google Shape;193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194" name="Google Shape;194;p22"/>
          <p:cNvPicPr preferRelativeResize="0"/>
          <p:nvPr/>
        </p:nvPicPr>
        <p:blipFill rotWithShape="1">
          <a:blip r:embed="rId3">
            <a:alphaModFix/>
          </a:blip>
          <a:srcRect l="9930" t="15686" r="21251" b="14563"/>
          <a:stretch/>
        </p:blipFill>
        <p:spPr>
          <a:xfrm>
            <a:off x="2588550" y="1262328"/>
            <a:ext cx="4228951" cy="32142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5" name="Google Shape;195;p22"/>
          <p:cNvGrpSpPr/>
          <p:nvPr/>
        </p:nvGrpSpPr>
        <p:grpSpPr>
          <a:xfrm>
            <a:off x="3328992" y="3509786"/>
            <a:ext cx="2200377" cy="537894"/>
            <a:chOff x="6758875" y="3617925"/>
            <a:chExt cx="1610110" cy="393600"/>
          </a:xfrm>
        </p:grpSpPr>
        <p:sp>
          <p:nvSpPr>
            <p:cNvPr id="196" name="Google Shape;196;p22"/>
            <p:cNvSpPr/>
            <p:nvPr/>
          </p:nvSpPr>
          <p:spPr>
            <a:xfrm>
              <a:off x="6758875" y="3617925"/>
              <a:ext cx="1610100" cy="393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2"/>
            <p:cNvSpPr txBox="1"/>
            <p:nvPr/>
          </p:nvSpPr>
          <p:spPr>
            <a:xfrm>
              <a:off x="6915785" y="3639642"/>
              <a:ext cx="1453200" cy="33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lt1"/>
                  </a:solidFill>
                </a:rPr>
                <a:t>DC motor</a:t>
              </a:r>
              <a:endParaRPr sz="1800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0196" y="1692300"/>
            <a:ext cx="2734150" cy="2535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Parameterization</a:t>
            </a:r>
            <a:endParaRPr/>
          </a:p>
        </p:txBody>
      </p:sp>
      <p:pic>
        <p:nvPicPr>
          <p:cNvPr id="204" name="Google Shape;204;p23"/>
          <p:cNvPicPr preferRelativeResize="0"/>
          <p:nvPr/>
        </p:nvPicPr>
        <p:blipFill rotWithShape="1">
          <a:blip r:embed="rId4">
            <a:alphaModFix/>
          </a:blip>
          <a:srcRect r="33695"/>
          <a:stretch/>
        </p:blipFill>
        <p:spPr>
          <a:xfrm>
            <a:off x="744325" y="1357138"/>
            <a:ext cx="2403332" cy="320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3"/>
          <p:cNvPicPr preferRelativeResize="0"/>
          <p:nvPr/>
        </p:nvPicPr>
        <p:blipFill rotWithShape="1">
          <a:blip r:embed="rId5">
            <a:alphaModFix/>
          </a:blip>
          <a:srcRect r="29318"/>
          <a:stretch/>
        </p:blipFill>
        <p:spPr>
          <a:xfrm>
            <a:off x="744329" y="1357138"/>
            <a:ext cx="3041295" cy="320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3"/>
          <p:cNvPicPr preferRelativeResize="0"/>
          <p:nvPr/>
        </p:nvPicPr>
        <p:blipFill rotWithShape="1">
          <a:blip r:embed="rId6">
            <a:alphaModFix/>
          </a:blip>
          <a:srcRect r="30299"/>
          <a:stretch/>
        </p:blipFill>
        <p:spPr>
          <a:xfrm>
            <a:off x="1501425" y="1357138"/>
            <a:ext cx="2991377" cy="3206025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208" name="Google Shape;208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70199" y="1692288"/>
            <a:ext cx="2815320" cy="2535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Modularity</a:t>
            </a:r>
            <a:endParaRPr/>
          </a:p>
        </p:txBody>
      </p:sp>
      <p:sp>
        <p:nvSpPr>
          <p:cNvPr id="214" name="Google Shape;21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215" name="Google Shape;21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0725" y="1098025"/>
            <a:ext cx="3255742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423992" y="1098025"/>
            <a:ext cx="2340347" cy="382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4"/>
          <p:cNvPicPr preferRelativeResize="0"/>
          <p:nvPr/>
        </p:nvPicPr>
        <p:blipFill rotWithShape="1">
          <a:blip r:embed="rId5">
            <a:alphaModFix/>
          </a:blip>
          <a:srcRect b="-4329"/>
          <a:stretch/>
        </p:blipFill>
        <p:spPr>
          <a:xfrm>
            <a:off x="6624700" y="2163685"/>
            <a:ext cx="2340350" cy="135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4000" y="1098025"/>
            <a:ext cx="2340350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work</a:t>
            </a:r>
            <a:endParaRPr/>
          </a:p>
        </p:txBody>
      </p:sp>
      <p:sp>
        <p:nvSpPr>
          <p:cNvPr id="224" name="Google Shape;224;p25"/>
          <p:cNvSpPr txBox="1">
            <a:spLocks noGrp="1"/>
          </p:cNvSpPr>
          <p:nvPr>
            <p:ph type="body" idx="1"/>
          </p:nvPr>
        </p:nvSpPr>
        <p:spPr>
          <a:xfrm>
            <a:off x="398675" y="1571950"/>
            <a:ext cx="2667900" cy="7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lt1"/>
                </a:solidFill>
              </a:rPr>
              <a:t>Amphibious vehicles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25" name="Google Shape;225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226" name="Google Shape;226;p25"/>
          <p:cNvPicPr preferRelativeResize="0"/>
          <p:nvPr/>
        </p:nvPicPr>
        <p:blipFill rotWithShape="1">
          <a:blip r:embed="rId3">
            <a:alphaModFix/>
          </a:blip>
          <a:srcRect b="-4329"/>
          <a:stretch/>
        </p:blipFill>
        <p:spPr>
          <a:xfrm>
            <a:off x="686025" y="2375324"/>
            <a:ext cx="1659375" cy="861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6216" y="2667163"/>
            <a:ext cx="1275277" cy="1145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5" title="dash.mov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06750" y="2113226"/>
            <a:ext cx="2367499" cy="1775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5" title="vision.mov">
            <a:hlinkClick r:id="rId7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68300" y="2113225"/>
            <a:ext cx="2367500" cy="177562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5"/>
          <p:cNvSpPr txBox="1">
            <a:spLocks noGrp="1"/>
          </p:cNvSpPr>
          <p:nvPr>
            <p:ph type="body" idx="1"/>
          </p:nvPr>
        </p:nvSpPr>
        <p:spPr>
          <a:xfrm>
            <a:off x="6732575" y="1525525"/>
            <a:ext cx="2667900" cy="7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lt1"/>
                </a:solidFill>
              </a:rPr>
              <a:t>User control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31" name="Google Shape;231;p25"/>
          <p:cNvSpPr txBox="1">
            <a:spLocks noGrp="1"/>
          </p:cNvSpPr>
          <p:nvPr>
            <p:ph type="body" idx="1"/>
          </p:nvPr>
        </p:nvSpPr>
        <p:spPr>
          <a:xfrm>
            <a:off x="3344500" y="1498400"/>
            <a:ext cx="2667900" cy="77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lt1"/>
                </a:solidFill>
              </a:rPr>
              <a:t>Vision processing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237" name="Google Shape;237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38" name="Google Shape;238;p26"/>
          <p:cNvSpPr txBox="1">
            <a:spLocks noGrp="1"/>
          </p:cNvSpPr>
          <p:nvPr>
            <p:ph type="title"/>
          </p:nvPr>
        </p:nvSpPr>
        <p:spPr>
          <a:xfrm>
            <a:off x="6143925" y="3902250"/>
            <a:ext cx="24558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Contact: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err="1"/>
              <a:t>gracekwak@ucla.edu</a:t>
            </a:r>
            <a:endParaRPr sz="1800" dirty="0"/>
          </a:p>
        </p:txBody>
      </p:sp>
      <p:grpSp>
        <p:nvGrpSpPr>
          <p:cNvPr id="239" name="Google Shape;239;p26"/>
          <p:cNvGrpSpPr/>
          <p:nvPr/>
        </p:nvGrpSpPr>
        <p:grpSpPr>
          <a:xfrm>
            <a:off x="2948402" y="1801703"/>
            <a:ext cx="2837601" cy="673672"/>
            <a:chOff x="3071468" y="2013875"/>
            <a:chExt cx="2877600" cy="1569600"/>
          </a:xfrm>
        </p:grpSpPr>
        <p:sp>
          <p:nvSpPr>
            <p:cNvPr id="240" name="Google Shape;240;p26"/>
            <p:cNvSpPr/>
            <p:nvPr/>
          </p:nvSpPr>
          <p:spPr>
            <a:xfrm rot="10800000" flipH="1">
              <a:off x="3071468" y="2013875"/>
              <a:ext cx="28776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rgbClr val="1D7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6"/>
            <p:cNvSpPr txBox="1"/>
            <p:nvPr/>
          </p:nvSpPr>
          <p:spPr>
            <a:xfrm>
              <a:off x="3276619" y="2040398"/>
              <a:ext cx="2605500" cy="45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Parameterization</a:t>
              </a:r>
              <a:endPara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42" name="Google Shape;242;p26"/>
          <p:cNvGrpSpPr/>
          <p:nvPr/>
        </p:nvGrpSpPr>
        <p:grpSpPr>
          <a:xfrm>
            <a:off x="817249" y="1801921"/>
            <a:ext cx="2131346" cy="673672"/>
            <a:chOff x="1440913" y="-1405964"/>
            <a:chExt cx="2254200" cy="1569600"/>
          </a:xfrm>
        </p:grpSpPr>
        <p:sp>
          <p:nvSpPr>
            <p:cNvPr id="243" name="Google Shape;243;p26"/>
            <p:cNvSpPr/>
            <p:nvPr/>
          </p:nvSpPr>
          <p:spPr>
            <a:xfrm>
              <a:off x="1440913" y="-1405964"/>
              <a:ext cx="22542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rgbClr val="1D7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6"/>
            <p:cNvSpPr txBox="1"/>
            <p:nvPr/>
          </p:nvSpPr>
          <p:spPr>
            <a:xfrm>
              <a:off x="1618782" y="-1365182"/>
              <a:ext cx="1790700" cy="45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Modularity</a:t>
              </a:r>
              <a:endPara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45" name="Google Shape;245;p26"/>
          <p:cNvGrpSpPr/>
          <p:nvPr/>
        </p:nvGrpSpPr>
        <p:grpSpPr>
          <a:xfrm>
            <a:off x="5786280" y="1794234"/>
            <a:ext cx="2962466" cy="681148"/>
            <a:chOff x="4875238" y="1920258"/>
            <a:chExt cx="3133226" cy="1587017"/>
          </a:xfrm>
        </p:grpSpPr>
        <p:sp>
          <p:nvSpPr>
            <p:cNvPr id="246" name="Google Shape;246;p26"/>
            <p:cNvSpPr/>
            <p:nvPr/>
          </p:nvSpPr>
          <p:spPr>
            <a:xfrm>
              <a:off x="4875238" y="1937675"/>
              <a:ext cx="30012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47" name="Google Shape;247;p26"/>
            <p:cNvSpPr txBox="1"/>
            <p:nvPr/>
          </p:nvSpPr>
          <p:spPr>
            <a:xfrm>
              <a:off x="5109264" y="1920258"/>
              <a:ext cx="2899200" cy="45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Theoretically possible designs</a:t>
              </a:r>
              <a:endParaRPr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48" name="Google Shape;248;p26"/>
          <p:cNvGrpSpPr/>
          <p:nvPr/>
        </p:nvGrpSpPr>
        <p:grpSpPr>
          <a:xfrm>
            <a:off x="5731904" y="2083079"/>
            <a:ext cx="191447" cy="160304"/>
            <a:chOff x="4858109" y="2631368"/>
            <a:chExt cx="316442" cy="315000"/>
          </a:xfrm>
        </p:grpSpPr>
        <p:sp>
          <p:nvSpPr>
            <p:cNvPr id="249" name="Google Shape;249;p26"/>
            <p:cNvSpPr/>
            <p:nvPr/>
          </p:nvSpPr>
          <p:spPr>
            <a:xfrm>
              <a:off x="4859551" y="2631368"/>
              <a:ext cx="315000" cy="315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6"/>
            <p:cNvSpPr/>
            <p:nvPr/>
          </p:nvSpPr>
          <p:spPr>
            <a:xfrm>
              <a:off x="4858109" y="2739300"/>
              <a:ext cx="239100" cy="99000"/>
            </a:xfrm>
            <a:prstGeom prst="rightArrow">
              <a:avLst>
                <a:gd name="adj1" fmla="val 32020"/>
                <a:gd name="adj2" fmla="val 66970"/>
              </a:avLst>
            </a:prstGeom>
            <a:solidFill>
              <a:srgbClr val="1D7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"/>
              </a:br>
              <a:endParaRPr/>
            </a:p>
          </p:txBody>
        </p:sp>
      </p:grpSp>
      <p:grpSp>
        <p:nvGrpSpPr>
          <p:cNvPr id="251" name="Google Shape;251;p26"/>
          <p:cNvGrpSpPr/>
          <p:nvPr/>
        </p:nvGrpSpPr>
        <p:grpSpPr>
          <a:xfrm>
            <a:off x="2884048" y="2097000"/>
            <a:ext cx="191453" cy="160312"/>
            <a:chOff x="3157188" y="909150"/>
            <a:chExt cx="470400" cy="470400"/>
          </a:xfrm>
        </p:grpSpPr>
        <p:sp>
          <p:nvSpPr>
            <p:cNvPr id="252" name="Google Shape;252;p26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6"/>
            <p:cNvSpPr/>
            <p:nvPr/>
          </p:nvSpPr>
          <p:spPr>
            <a:xfrm>
              <a:off x="3243138" y="995100"/>
              <a:ext cx="298500" cy="298500"/>
            </a:xfrm>
            <a:prstGeom prst="mathPlus">
              <a:avLst>
                <a:gd name="adj1" fmla="val 9900"/>
              </a:avLst>
            </a:prstGeom>
            <a:solidFill>
              <a:srgbClr val="249C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" name="Google Shape;254;p26"/>
          <p:cNvGrpSpPr/>
          <p:nvPr/>
        </p:nvGrpSpPr>
        <p:grpSpPr>
          <a:xfrm>
            <a:off x="1642885" y="1128404"/>
            <a:ext cx="2740882" cy="673672"/>
            <a:chOff x="1553054" y="-5468365"/>
            <a:chExt cx="2254200" cy="1569600"/>
          </a:xfrm>
        </p:grpSpPr>
        <p:sp>
          <p:nvSpPr>
            <p:cNvPr id="255" name="Google Shape;255;p26"/>
            <p:cNvSpPr/>
            <p:nvPr/>
          </p:nvSpPr>
          <p:spPr>
            <a:xfrm>
              <a:off x="1553054" y="-5468365"/>
              <a:ext cx="22542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rgbClr val="249C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6"/>
            <p:cNvSpPr txBox="1"/>
            <p:nvPr/>
          </p:nvSpPr>
          <p:spPr>
            <a:xfrm>
              <a:off x="1838805" y="-5389212"/>
              <a:ext cx="1682700" cy="459900"/>
            </a:xfrm>
            <a:prstGeom prst="rect">
              <a:avLst/>
            </a:prstGeom>
            <a:solidFill>
              <a:srgbClr val="249C90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Base Designs</a:t>
              </a:r>
              <a:endPara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257" name="Google Shape;25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6225" y="2824216"/>
            <a:ext cx="3451250" cy="19442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Robot design</a:t>
            </a:r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69" name="Google Shape;69;p14"/>
          <p:cNvGrpSpPr/>
          <p:nvPr/>
        </p:nvGrpSpPr>
        <p:grpSpPr>
          <a:xfrm>
            <a:off x="2093883" y="1325525"/>
            <a:ext cx="4745002" cy="3220500"/>
            <a:chOff x="2093883" y="1325525"/>
            <a:chExt cx="4745002" cy="3220500"/>
          </a:xfrm>
        </p:grpSpPr>
        <p:grpSp>
          <p:nvGrpSpPr>
            <p:cNvPr id="70" name="Google Shape;70;p14"/>
            <p:cNvGrpSpPr/>
            <p:nvPr/>
          </p:nvGrpSpPr>
          <p:grpSpPr>
            <a:xfrm>
              <a:off x="2093883" y="1325525"/>
              <a:ext cx="4745002" cy="3220500"/>
              <a:chOff x="2961500" y="961400"/>
              <a:chExt cx="3221100" cy="3220500"/>
            </a:xfrm>
          </p:grpSpPr>
          <p:sp>
            <p:nvSpPr>
              <p:cNvPr id="71" name="Google Shape;71;p14"/>
              <p:cNvSpPr/>
              <p:nvPr/>
            </p:nvSpPr>
            <p:spPr>
              <a:xfrm>
                <a:off x="2961500" y="961400"/>
                <a:ext cx="3221100" cy="3220500"/>
              </a:xfrm>
              <a:prstGeom prst="ellipse">
                <a:avLst/>
              </a:prstGeom>
              <a:solidFill>
                <a:srgbClr val="0B7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14"/>
              <p:cNvSpPr txBox="1"/>
              <p:nvPr/>
            </p:nvSpPr>
            <p:spPr>
              <a:xfrm>
                <a:off x="3782900" y="1200950"/>
                <a:ext cx="1578000" cy="74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Possible designs</a:t>
                </a:r>
                <a:endParaRPr sz="1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73" name="Google Shape;73;p14"/>
            <p:cNvGrpSpPr/>
            <p:nvPr/>
          </p:nvGrpSpPr>
          <p:grpSpPr>
            <a:xfrm>
              <a:off x="3124694" y="2787920"/>
              <a:ext cx="2589828" cy="1758097"/>
              <a:chOff x="3474050" y="1986200"/>
              <a:chExt cx="2195700" cy="2195700"/>
            </a:xfrm>
          </p:grpSpPr>
          <p:sp>
            <p:nvSpPr>
              <p:cNvPr id="74" name="Google Shape;74;p14"/>
              <p:cNvSpPr/>
              <p:nvPr/>
            </p:nvSpPr>
            <p:spPr>
              <a:xfrm>
                <a:off x="3474050" y="1986200"/>
                <a:ext cx="2195700" cy="2195700"/>
              </a:xfrm>
              <a:prstGeom prst="ellipse">
                <a:avLst/>
              </a:prstGeom>
              <a:solidFill>
                <a:srgbClr val="0E94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14"/>
              <p:cNvSpPr txBox="1"/>
              <p:nvPr/>
            </p:nvSpPr>
            <p:spPr>
              <a:xfrm>
                <a:off x="3833274" y="2817050"/>
                <a:ext cx="1477200" cy="534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Actualized designs</a:t>
                </a:r>
                <a:endParaRPr sz="1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76" name="Google Shape;76;p14"/>
          <p:cNvGrpSpPr/>
          <p:nvPr/>
        </p:nvGrpSpPr>
        <p:grpSpPr>
          <a:xfrm>
            <a:off x="2093883" y="1325525"/>
            <a:ext cx="4745002" cy="3220500"/>
            <a:chOff x="3652858" y="1689550"/>
            <a:chExt cx="4745002" cy="3220500"/>
          </a:xfrm>
        </p:grpSpPr>
        <p:grpSp>
          <p:nvGrpSpPr>
            <p:cNvPr id="77" name="Google Shape;77;p14"/>
            <p:cNvGrpSpPr/>
            <p:nvPr/>
          </p:nvGrpSpPr>
          <p:grpSpPr>
            <a:xfrm>
              <a:off x="3652858" y="1689550"/>
              <a:ext cx="4745002" cy="3220500"/>
              <a:chOff x="4019795" y="1325425"/>
              <a:chExt cx="3221100" cy="3220500"/>
            </a:xfrm>
          </p:grpSpPr>
          <p:sp>
            <p:nvSpPr>
              <p:cNvPr id="78" name="Google Shape;78;p14"/>
              <p:cNvSpPr/>
              <p:nvPr/>
            </p:nvSpPr>
            <p:spPr>
              <a:xfrm>
                <a:off x="4019795" y="1325425"/>
                <a:ext cx="3221100" cy="322050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14"/>
              <p:cNvSpPr txBox="1"/>
              <p:nvPr/>
            </p:nvSpPr>
            <p:spPr>
              <a:xfrm>
                <a:off x="4841195" y="1564975"/>
                <a:ext cx="1578000" cy="7440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800" b="1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Theoretically possible designs</a:t>
                </a:r>
                <a:endParaRPr sz="18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80" name="Google Shape;80;p14"/>
            <p:cNvSpPr/>
            <p:nvPr/>
          </p:nvSpPr>
          <p:spPr>
            <a:xfrm>
              <a:off x="4688169" y="3151945"/>
              <a:ext cx="2589828" cy="1758097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can design robots?</a:t>
            </a:r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sldNum" idx="12"/>
          </p:nvPr>
        </p:nvSpPr>
        <p:spPr>
          <a:xfrm>
            <a:off x="12661008" y="446466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pSp>
        <p:nvGrpSpPr>
          <p:cNvPr id="87" name="Google Shape;87;p15"/>
          <p:cNvGrpSpPr/>
          <p:nvPr/>
        </p:nvGrpSpPr>
        <p:grpSpPr>
          <a:xfrm>
            <a:off x="4396894" y="2464728"/>
            <a:ext cx="2260026" cy="2260026"/>
            <a:chOff x="4303290" y="2158374"/>
            <a:chExt cx="1854000" cy="1854000"/>
          </a:xfrm>
        </p:grpSpPr>
        <p:sp>
          <p:nvSpPr>
            <p:cNvPr id="88" name="Google Shape;88;p15"/>
            <p:cNvSpPr/>
            <p:nvPr/>
          </p:nvSpPr>
          <p:spPr>
            <a:xfrm>
              <a:off x="4303290" y="2158374"/>
              <a:ext cx="1854000" cy="1854000"/>
            </a:xfrm>
            <a:prstGeom prst="ellipse">
              <a:avLst/>
            </a:prstGeom>
            <a:solidFill>
              <a:srgbClr val="761E86"/>
            </a:solidFill>
            <a:ln w="28575" cap="flat" cmpd="sng">
              <a:solidFill>
                <a:srgbClr val="D686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 txBox="1"/>
            <p:nvPr/>
          </p:nvSpPr>
          <p:spPr>
            <a:xfrm>
              <a:off x="5072862" y="2937027"/>
              <a:ext cx="1075200" cy="52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🏫</a:t>
              </a:r>
              <a:endParaRPr sz="3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90" name="Google Shape;90;p15"/>
          <p:cNvGrpSpPr/>
          <p:nvPr/>
        </p:nvGrpSpPr>
        <p:grpSpPr>
          <a:xfrm>
            <a:off x="2791986" y="2464728"/>
            <a:ext cx="2260026" cy="2260026"/>
            <a:chOff x="2986712" y="2158374"/>
            <a:chExt cx="1854000" cy="1854000"/>
          </a:xfrm>
        </p:grpSpPr>
        <p:sp>
          <p:nvSpPr>
            <p:cNvPr id="91" name="Google Shape;91;p15"/>
            <p:cNvSpPr/>
            <p:nvPr/>
          </p:nvSpPr>
          <p:spPr>
            <a:xfrm>
              <a:off x="2986712" y="2158374"/>
              <a:ext cx="1854000" cy="1854000"/>
            </a:xfrm>
            <a:prstGeom prst="ellipse">
              <a:avLst/>
            </a:prstGeom>
            <a:solidFill>
              <a:srgbClr val="9225A5"/>
            </a:solidFill>
            <a:ln w="28575" cap="flat" cmpd="sng">
              <a:solidFill>
                <a:srgbClr val="D686E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 txBox="1"/>
            <p:nvPr/>
          </p:nvSpPr>
          <p:spPr>
            <a:xfrm>
              <a:off x="3562572" y="3006880"/>
              <a:ext cx="1075200" cy="52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💵</a:t>
              </a:r>
              <a:endParaRPr sz="3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93" name="Google Shape;93;p15"/>
          <p:cNvSpPr/>
          <p:nvPr/>
        </p:nvSpPr>
        <p:spPr>
          <a:xfrm>
            <a:off x="3590957" y="1226180"/>
            <a:ext cx="2259900" cy="2259900"/>
          </a:xfrm>
          <a:prstGeom prst="ellipse">
            <a:avLst/>
          </a:prstGeom>
          <a:solidFill>
            <a:srgbClr val="551561"/>
          </a:solidFill>
          <a:ln w="28575" cap="flat" cmpd="sng">
            <a:solidFill>
              <a:srgbClr val="D686E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5"/>
          <p:cNvSpPr/>
          <p:nvPr/>
        </p:nvSpPr>
        <p:spPr>
          <a:xfrm>
            <a:off x="3599972" y="1226249"/>
            <a:ext cx="2259900" cy="2259900"/>
          </a:xfrm>
          <a:prstGeom prst="ellipse">
            <a:avLst/>
          </a:prstGeom>
          <a:noFill/>
          <a:ln w="28575" cap="flat" cmpd="sng">
            <a:solidFill>
              <a:srgbClr val="D686E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5"/>
          <p:cNvSpPr/>
          <p:nvPr/>
        </p:nvSpPr>
        <p:spPr>
          <a:xfrm>
            <a:off x="2792050" y="2464777"/>
            <a:ext cx="2259900" cy="2259900"/>
          </a:xfrm>
          <a:prstGeom prst="ellipse">
            <a:avLst/>
          </a:prstGeom>
          <a:noFill/>
          <a:ln w="28575" cap="flat" cmpd="sng">
            <a:solidFill>
              <a:srgbClr val="D686E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5"/>
          <p:cNvSpPr/>
          <p:nvPr/>
        </p:nvSpPr>
        <p:spPr>
          <a:xfrm>
            <a:off x="4396968" y="2464777"/>
            <a:ext cx="2259900" cy="2259900"/>
          </a:xfrm>
          <a:prstGeom prst="ellipse">
            <a:avLst/>
          </a:prstGeom>
          <a:noFill/>
          <a:ln w="28575" cap="flat" cmpd="sng">
            <a:solidFill>
              <a:srgbClr val="D686E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5"/>
          <p:cNvSpPr txBox="1"/>
          <p:nvPr/>
        </p:nvSpPr>
        <p:spPr>
          <a:xfrm>
            <a:off x="4414813" y="1678225"/>
            <a:ext cx="917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roxima Nova"/>
                <a:ea typeface="Proxima Nova"/>
                <a:cs typeface="Proxima Nova"/>
                <a:sym typeface="Proxima Nova"/>
              </a:rPr>
              <a:t>🕑</a:t>
            </a:r>
            <a:endParaRPr sz="3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8" name="Google Shape;98;p15"/>
          <p:cNvSpPr txBox="1"/>
          <p:nvPr/>
        </p:nvSpPr>
        <p:spPr>
          <a:xfrm>
            <a:off x="4411550" y="2861225"/>
            <a:ext cx="595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roxima Nova"/>
                <a:ea typeface="Proxima Nova"/>
                <a:cs typeface="Proxima Nova"/>
                <a:sym typeface="Proxima Nova"/>
              </a:rPr>
              <a:t>🤖</a:t>
            </a:r>
            <a:endParaRPr sz="36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Untapped potential</a:t>
            </a:r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05" name="Google Shape;105;p16"/>
          <p:cNvSpPr txBox="1"/>
          <p:nvPr/>
        </p:nvSpPr>
        <p:spPr>
          <a:xfrm>
            <a:off x="4869375" y="3774675"/>
            <a:ext cx="4052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Source: TED Ideas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" name="Google Shape;106;p16"/>
          <p:cNvSpPr txBox="1"/>
          <p:nvPr/>
        </p:nvSpPr>
        <p:spPr>
          <a:xfrm>
            <a:off x="545838" y="3774675"/>
            <a:ext cx="4052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Source: ArchDaily.com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7" name="Google Shape;10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462" y="1528659"/>
            <a:ext cx="3942875" cy="2314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9374" y="1522800"/>
            <a:ext cx="3857835" cy="2314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2275" y="2669975"/>
            <a:ext cx="2510198" cy="1882648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Prior work</a:t>
            </a:r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116" name="Google Shape;116;p17"/>
          <p:cNvPicPr preferRelativeResize="0"/>
          <p:nvPr/>
        </p:nvPicPr>
        <p:blipFill rotWithShape="1">
          <a:blip r:embed="rId4">
            <a:alphaModFix/>
          </a:blip>
          <a:srcRect l="4860" t="32345" r="32584"/>
          <a:stretch/>
        </p:blipFill>
        <p:spPr>
          <a:xfrm>
            <a:off x="5393638" y="714426"/>
            <a:ext cx="2510223" cy="1801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 rotWithShape="1">
          <a:blip r:embed="rId5">
            <a:alphaModFix/>
          </a:blip>
          <a:srcRect l="22510" t="19099" r="35288" b="9978"/>
          <a:stretch/>
        </p:blipFill>
        <p:spPr>
          <a:xfrm>
            <a:off x="4935645" y="2650192"/>
            <a:ext cx="1723663" cy="192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56943" y="2705170"/>
            <a:ext cx="1530427" cy="755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700" y="1212675"/>
            <a:ext cx="2134934" cy="16012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7"/>
          <p:cNvSpPr txBox="1"/>
          <p:nvPr/>
        </p:nvSpPr>
        <p:spPr>
          <a:xfrm>
            <a:off x="1035938" y="4435650"/>
            <a:ext cx="4052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Source: Instructables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Easily remixable designs</a:t>
            </a:r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pSp>
        <p:nvGrpSpPr>
          <p:cNvPr id="127" name="Google Shape;127;p18"/>
          <p:cNvGrpSpPr/>
          <p:nvPr/>
        </p:nvGrpSpPr>
        <p:grpSpPr>
          <a:xfrm>
            <a:off x="2697832" y="2840461"/>
            <a:ext cx="3001337" cy="1094796"/>
            <a:chOff x="3071468" y="2013875"/>
            <a:chExt cx="2877600" cy="1569600"/>
          </a:xfrm>
        </p:grpSpPr>
        <p:sp>
          <p:nvSpPr>
            <p:cNvPr id="128" name="Google Shape;128;p18"/>
            <p:cNvSpPr/>
            <p:nvPr/>
          </p:nvSpPr>
          <p:spPr>
            <a:xfrm rot="10800000" flipH="1">
              <a:off x="3071468" y="2013875"/>
              <a:ext cx="28776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rgbClr val="1D7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8"/>
            <p:cNvSpPr txBox="1"/>
            <p:nvPr/>
          </p:nvSpPr>
          <p:spPr>
            <a:xfrm>
              <a:off x="3276619" y="2395478"/>
              <a:ext cx="2605500" cy="45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Parameterization</a:t>
              </a:r>
              <a:endPara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0" name="Google Shape;130;p18"/>
          <p:cNvGrpSpPr/>
          <p:nvPr/>
        </p:nvGrpSpPr>
        <p:grpSpPr>
          <a:xfrm>
            <a:off x="443636" y="2840474"/>
            <a:ext cx="2254200" cy="1094796"/>
            <a:chOff x="1440913" y="-1405964"/>
            <a:chExt cx="2254200" cy="1569600"/>
          </a:xfrm>
        </p:grpSpPr>
        <p:sp>
          <p:nvSpPr>
            <p:cNvPr id="131" name="Google Shape;131;p18"/>
            <p:cNvSpPr/>
            <p:nvPr/>
          </p:nvSpPr>
          <p:spPr>
            <a:xfrm>
              <a:off x="1440913" y="-1405964"/>
              <a:ext cx="22542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rgbClr val="1D7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8"/>
            <p:cNvSpPr txBox="1"/>
            <p:nvPr/>
          </p:nvSpPr>
          <p:spPr>
            <a:xfrm>
              <a:off x="1726673" y="-1010101"/>
              <a:ext cx="1682700" cy="45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Modularity</a:t>
              </a:r>
              <a:endPara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3" name="Google Shape;133;p18"/>
          <p:cNvGrpSpPr/>
          <p:nvPr/>
        </p:nvGrpSpPr>
        <p:grpSpPr>
          <a:xfrm>
            <a:off x="5699151" y="2840465"/>
            <a:ext cx="3133226" cy="1094796"/>
            <a:chOff x="4875238" y="1937675"/>
            <a:chExt cx="3133226" cy="1569600"/>
          </a:xfrm>
        </p:grpSpPr>
        <p:sp>
          <p:nvSpPr>
            <p:cNvPr id="134" name="Google Shape;134;p18"/>
            <p:cNvSpPr/>
            <p:nvPr/>
          </p:nvSpPr>
          <p:spPr>
            <a:xfrm>
              <a:off x="4875238" y="1937675"/>
              <a:ext cx="30012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35" name="Google Shape;135;p18"/>
            <p:cNvSpPr txBox="1"/>
            <p:nvPr/>
          </p:nvSpPr>
          <p:spPr>
            <a:xfrm>
              <a:off x="5109264" y="2097798"/>
              <a:ext cx="2899200" cy="45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Theoretically possible designs</a:t>
              </a:r>
              <a:endParaRPr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6" name="Google Shape;136;p18"/>
          <p:cNvGrpSpPr/>
          <p:nvPr/>
        </p:nvGrpSpPr>
        <p:grpSpPr>
          <a:xfrm>
            <a:off x="5582895" y="3297136"/>
            <a:ext cx="261571" cy="260442"/>
            <a:chOff x="4858109" y="2631368"/>
            <a:chExt cx="316442" cy="315000"/>
          </a:xfrm>
        </p:grpSpPr>
        <p:sp>
          <p:nvSpPr>
            <p:cNvPr id="137" name="Google Shape;137;p18"/>
            <p:cNvSpPr/>
            <p:nvPr/>
          </p:nvSpPr>
          <p:spPr>
            <a:xfrm>
              <a:off x="4859551" y="2631368"/>
              <a:ext cx="315000" cy="315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8"/>
            <p:cNvSpPr/>
            <p:nvPr/>
          </p:nvSpPr>
          <p:spPr>
            <a:xfrm>
              <a:off x="4858109" y="2739300"/>
              <a:ext cx="239100" cy="99000"/>
            </a:xfrm>
            <a:prstGeom prst="rightArrow">
              <a:avLst>
                <a:gd name="adj1" fmla="val 32020"/>
                <a:gd name="adj2" fmla="val 66970"/>
              </a:avLst>
            </a:prstGeom>
            <a:solidFill>
              <a:srgbClr val="1D7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br>
                <a:rPr lang="en"/>
              </a:br>
              <a:endParaRPr/>
            </a:p>
          </p:txBody>
        </p:sp>
      </p:grpSp>
      <p:grpSp>
        <p:nvGrpSpPr>
          <p:cNvPr id="139" name="Google Shape;139;p18"/>
          <p:cNvGrpSpPr/>
          <p:nvPr/>
        </p:nvGrpSpPr>
        <p:grpSpPr>
          <a:xfrm>
            <a:off x="2572055" y="3320071"/>
            <a:ext cx="260366" cy="260460"/>
            <a:chOff x="3157188" y="909150"/>
            <a:chExt cx="470400" cy="470400"/>
          </a:xfrm>
        </p:grpSpPr>
        <p:sp>
          <p:nvSpPr>
            <p:cNvPr id="140" name="Google Shape;140;p18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8"/>
            <p:cNvSpPr/>
            <p:nvPr/>
          </p:nvSpPr>
          <p:spPr>
            <a:xfrm>
              <a:off x="3243138" y="995100"/>
              <a:ext cx="298500" cy="298500"/>
            </a:xfrm>
            <a:prstGeom prst="mathPlus">
              <a:avLst>
                <a:gd name="adj1" fmla="val 9900"/>
              </a:avLst>
            </a:prstGeom>
            <a:solidFill>
              <a:srgbClr val="249C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142;p18"/>
          <p:cNvGrpSpPr/>
          <p:nvPr/>
        </p:nvGrpSpPr>
        <p:grpSpPr>
          <a:xfrm>
            <a:off x="1317050" y="1745679"/>
            <a:ext cx="2899127" cy="1094796"/>
            <a:chOff x="1553054" y="-5468365"/>
            <a:chExt cx="2254200" cy="1569600"/>
          </a:xfrm>
        </p:grpSpPr>
        <p:sp>
          <p:nvSpPr>
            <p:cNvPr id="143" name="Google Shape;143;p18"/>
            <p:cNvSpPr/>
            <p:nvPr/>
          </p:nvSpPr>
          <p:spPr>
            <a:xfrm>
              <a:off x="1553054" y="-5468365"/>
              <a:ext cx="22542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rgbClr val="249C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8"/>
            <p:cNvSpPr txBox="1"/>
            <p:nvPr/>
          </p:nvSpPr>
          <p:spPr>
            <a:xfrm>
              <a:off x="1838805" y="-5034133"/>
              <a:ext cx="1682700" cy="459900"/>
            </a:xfrm>
            <a:prstGeom prst="rect">
              <a:avLst/>
            </a:prstGeom>
            <a:solidFill>
              <a:srgbClr val="249C90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Base Designs</a:t>
              </a:r>
              <a:endParaRPr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Process</a:t>
            </a:r>
            <a:endParaRPr/>
          </a:p>
        </p:txBody>
      </p:sp>
      <p:sp>
        <p:nvSpPr>
          <p:cNvPr id="150" name="Google Shape;150;p19"/>
          <p:cNvSpPr txBox="1"/>
          <p:nvPr/>
        </p:nvSpPr>
        <p:spPr>
          <a:xfrm>
            <a:off x="7889430" y="1191703"/>
            <a:ext cx="1220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9"/>
          <p:cNvSpPr txBox="1"/>
          <p:nvPr/>
        </p:nvSpPr>
        <p:spPr>
          <a:xfrm>
            <a:off x="1078467" y="1387496"/>
            <a:ext cx="205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Sketch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2" name="Google Shape;152;p19"/>
          <p:cNvSpPr txBox="1"/>
          <p:nvPr/>
        </p:nvSpPr>
        <p:spPr>
          <a:xfrm>
            <a:off x="4506492" y="1401402"/>
            <a:ext cx="1549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Code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3" name="Google Shape;153;p19"/>
          <p:cNvSpPr txBox="1"/>
          <p:nvPr/>
        </p:nvSpPr>
        <p:spPr>
          <a:xfrm>
            <a:off x="7507037" y="1191700"/>
            <a:ext cx="205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Fold</a:t>
            </a:r>
            <a:endParaRPr sz="1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54" name="Google Shape;154;p19"/>
          <p:cNvGrpSpPr/>
          <p:nvPr/>
        </p:nvGrpSpPr>
        <p:grpSpPr>
          <a:xfrm>
            <a:off x="399897" y="1906407"/>
            <a:ext cx="2421240" cy="2312735"/>
            <a:chOff x="37144422" y="7299721"/>
            <a:chExt cx="15866576" cy="12508031"/>
          </a:xfrm>
        </p:grpSpPr>
        <p:pic>
          <p:nvPicPr>
            <p:cNvPr id="155" name="Google Shape;155;p19"/>
            <p:cNvPicPr preferRelativeResize="0"/>
            <p:nvPr/>
          </p:nvPicPr>
          <p:blipFill rotWithShape="1">
            <a:blip r:embed="rId3">
              <a:alphaModFix/>
            </a:blip>
            <a:srcRect t="12240" b="8432"/>
            <a:stretch/>
          </p:blipFill>
          <p:spPr>
            <a:xfrm>
              <a:off x="45264700" y="15198834"/>
              <a:ext cx="7746299" cy="46089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19"/>
            <p:cNvPicPr preferRelativeResize="0"/>
            <p:nvPr/>
          </p:nvPicPr>
          <p:blipFill rotWithShape="1">
            <a:blip r:embed="rId4">
              <a:alphaModFix/>
            </a:blip>
            <a:srcRect l="12094" r="5295"/>
            <a:stretch/>
          </p:blipFill>
          <p:spPr>
            <a:xfrm>
              <a:off x="37144422" y="7299725"/>
              <a:ext cx="7746301" cy="12502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19"/>
            <p:cNvPicPr preferRelativeResize="0"/>
            <p:nvPr/>
          </p:nvPicPr>
          <p:blipFill rotWithShape="1">
            <a:blip r:embed="rId5">
              <a:alphaModFix/>
            </a:blip>
            <a:srcRect t="14473" b="12501"/>
            <a:stretch/>
          </p:blipFill>
          <p:spPr>
            <a:xfrm>
              <a:off x="45264749" y="7299721"/>
              <a:ext cx="7746225" cy="754265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8" name="Google Shape;158;p19"/>
          <p:cNvPicPr preferRelativeResize="0"/>
          <p:nvPr/>
        </p:nvPicPr>
        <p:blipFill rotWithShape="1">
          <a:blip r:embed="rId6">
            <a:alphaModFix/>
          </a:blip>
          <a:srcRect l="4860" t="32345" r="32584"/>
          <a:stretch/>
        </p:blipFill>
        <p:spPr>
          <a:xfrm>
            <a:off x="4109150" y="1906403"/>
            <a:ext cx="1734651" cy="1244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9"/>
          <p:cNvPicPr preferRelativeResize="0"/>
          <p:nvPr/>
        </p:nvPicPr>
        <p:blipFill rotWithShape="1">
          <a:blip r:embed="rId7">
            <a:alphaModFix/>
          </a:blip>
          <a:srcRect l="22510" t="19099" r="35288" b="9978"/>
          <a:stretch/>
        </p:blipFill>
        <p:spPr>
          <a:xfrm>
            <a:off x="3792661" y="3244084"/>
            <a:ext cx="1191112" cy="1328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20344" y="3282076"/>
            <a:ext cx="1057578" cy="521968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9"/>
          <p:cNvSpPr/>
          <p:nvPr/>
        </p:nvSpPr>
        <p:spPr>
          <a:xfrm>
            <a:off x="2890125" y="2801775"/>
            <a:ext cx="739800" cy="52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9"/>
          <p:cNvSpPr/>
          <p:nvPr/>
        </p:nvSpPr>
        <p:spPr>
          <a:xfrm>
            <a:off x="6211850" y="2813612"/>
            <a:ext cx="739800" cy="522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3" name="Google Shape;163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37975" y="1689573"/>
            <a:ext cx="1404799" cy="187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165" name="Google Shape;165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93350" y="3439991"/>
            <a:ext cx="1220700" cy="1314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3499" y="1386425"/>
            <a:ext cx="3982249" cy="2986687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Paddle-wheels</a:t>
            </a:r>
            <a:endParaRPr/>
          </a:p>
        </p:txBody>
      </p:sp>
      <p:grpSp>
        <p:nvGrpSpPr>
          <p:cNvPr id="173" name="Google Shape;173;p20"/>
          <p:cNvGrpSpPr/>
          <p:nvPr/>
        </p:nvGrpSpPr>
        <p:grpSpPr>
          <a:xfrm>
            <a:off x="4106294" y="3469227"/>
            <a:ext cx="1974123" cy="627404"/>
            <a:chOff x="9637368" y="3648760"/>
            <a:chExt cx="2586300" cy="461700"/>
          </a:xfrm>
        </p:grpSpPr>
        <p:sp>
          <p:nvSpPr>
            <p:cNvPr id="174" name="Google Shape;174;p20"/>
            <p:cNvSpPr/>
            <p:nvPr/>
          </p:nvSpPr>
          <p:spPr>
            <a:xfrm rot="10800000">
              <a:off x="9637368" y="3648760"/>
              <a:ext cx="2586300" cy="4617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0"/>
            <p:cNvSpPr txBox="1"/>
            <p:nvPr/>
          </p:nvSpPr>
          <p:spPr>
            <a:xfrm>
              <a:off x="9823061" y="3704809"/>
              <a:ext cx="2396700" cy="33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lt1"/>
                  </a:solidFill>
                </a:rPr>
                <a:t>Servo motor</a:t>
              </a:r>
              <a:endParaRPr sz="1800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Rudder</a:t>
            </a:r>
            <a:endParaRPr/>
          </a:p>
        </p:txBody>
      </p:sp>
      <p:sp>
        <p:nvSpPr>
          <p:cNvPr id="181" name="Google Shape;181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82" name="Google Shape;18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183" name="Google Shape;183;p21"/>
          <p:cNvPicPr preferRelativeResize="0"/>
          <p:nvPr/>
        </p:nvPicPr>
        <p:blipFill rotWithShape="1">
          <a:blip r:embed="rId3">
            <a:alphaModFix/>
          </a:blip>
          <a:srcRect r="7028" b="16736"/>
          <a:stretch/>
        </p:blipFill>
        <p:spPr>
          <a:xfrm>
            <a:off x="2297278" y="1405357"/>
            <a:ext cx="3794678" cy="28248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4" name="Google Shape;184;p21"/>
          <p:cNvGrpSpPr/>
          <p:nvPr/>
        </p:nvGrpSpPr>
        <p:grpSpPr>
          <a:xfrm>
            <a:off x="4635069" y="3313002"/>
            <a:ext cx="1974123" cy="627404"/>
            <a:chOff x="9637368" y="3648760"/>
            <a:chExt cx="2586300" cy="461700"/>
          </a:xfrm>
        </p:grpSpPr>
        <p:sp>
          <p:nvSpPr>
            <p:cNvPr id="185" name="Google Shape;185;p21"/>
            <p:cNvSpPr/>
            <p:nvPr/>
          </p:nvSpPr>
          <p:spPr>
            <a:xfrm rot="10800000">
              <a:off x="9637368" y="3648760"/>
              <a:ext cx="2586300" cy="4617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1"/>
            <p:cNvSpPr txBox="1"/>
            <p:nvPr/>
          </p:nvSpPr>
          <p:spPr>
            <a:xfrm>
              <a:off x="9823061" y="3704809"/>
              <a:ext cx="2396700" cy="339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lt1"/>
                  </a:solidFill>
                </a:rPr>
                <a:t>Servo motor</a:t>
              </a:r>
              <a:endParaRPr sz="1800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9900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</Words>
  <Application>Microsoft Macintosh PowerPoint</Application>
  <PresentationFormat>On-screen Show (16:9)</PresentationFormat>
  <Paragraphs>70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Roboto</vt:lpstr>
      <vt:lpstr>Arial</vt:lpstr>
      <vt:lpstr>Proxima Nova</vt:lpstr>
      <vt:lpstr>Spearmint</vt:lpstr>
      <vt:lpstr>Printable Robotic Boat Swarms With Actuation and Sensing Capabilities</vt:lpstr>
      <vt:lpstr>Robot design</vt:lpstr>
      <vt:lpstr>Who can design robots?</vt:lpstr>
      <vt:lpstr>Untapped potential</vt:lpstr>
      <vt:lpstr>Prior work</vt:lpstr>
      <vt:lpstr>Easily remixable designs</vt:lpstr>
      <vt:lpstr>Design Process</vt:lpstr>
      <vt:lpstr>Paddle-wheels</vt:lpstr>
      <vt:lpstr>Rudder</vt:lpstr>
      <vt:lpstr>Propeller</vt:lpstr>
      <vt:lpstr>Parameterization</vt:lpstr>
      <vt:lpstr>Modularity</vt:lpstr>
      <vt:lpstr>Future work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Printable Robotic Boat Swarms With Actuation and Sensing Capabilities</dc:title>
  <cp:lastModifiedBy>Grace Kwak</cp:lastModifiedBy>
  <cp:revision>1</cp:revision>
  <dcterms:modified xsi:type="dcterms:W3CDTF">2021-08-27T20:17:34Z</dcterms:modified>
</cp:coreProperties>
</file>